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59" r:id="rId4"/>
    <p:sldId id="260" r:id="rId5"/>
    <p:sldId id="308" r:id="rId6"/>
    <p:sldId id="30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8" autoAdjust="0"/>
    <p:restoredTop sz="76059"/>
  </p:normalViewPr>
  <p:slideViewPr>
    <p:cSldViewPr>
      <p:cViewPr>
        <p:scale>
          <a:sx n="70" d="100"/>
          <a:sy n="70" d="100"/>
        </p:scale>
        <p:origin x="144" y="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E7979D-6D9B-4A6B-8499-E4811C3DB915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53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AB340C-FA0B-49E2-8E15-AE7FDFFF8258}" type="slidenum">
              <a:rPr kumimoji="0" lang="en-US" altLang="en-US" smtClean="0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4073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91EAE3-B9A4-42B7-B377-5E55BFE2A1F0}" type="slidenum">
              <a:rPr kumimoji="0" lang="en-US" altLang="en-US" smtClean="0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See pr11-02.cpp and budget.h</a:t>
            </a:r>
          </a:p>
        </p:txBody>
      </p:sp>
    </p:spTree>
    <p:extLst>
      <p:ext uri="{BB962C8B-B14F-4D97-AF65-F5344CB8AC3E}">
        <p14:creationId xmlns:p14="http://schemas.microsoft.com/office/powerpoint/2010/main" val="424270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4437AA-5F7C-44F3-8F6A-85AB14E8635F}" type="slidenum">
              <a:rPr kumimoji="0" lang="en-US" altLang="en-US" smtClean="0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Static member functions are normally used to work with static member variables of the class.  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Member functions that do not access any non-static member variables should be static member functions.</a:t>
            </a:r>
          </a:p>
        </p:txBody>
      </p:sp>
    </p:spTree>
    <p:extLst>
      <p:ext uri="{BB962C8B-B14F-4D97-AF65-F5344CB8AC3E}">
        <p14:creationId xmlns:p14="http://schemas.microsoft.com/office/powerpoint/2010/main" val="921350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96DCE8-2441-48AB-B532-F2BFF17971E5}" type="slidenum">
              <a:rPr kumimoji="0" lang="en-US" altLang="en-US" smtClean="0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See pr11-03.cpp, budget2.cpp, and  budget2.h</a:t>
            </a:r>
          </a:p>
        </p:txBody>
      </p:sp>
    </p:spTree>
    <p:extLst>
      <p:ext uri="{BB962C8B-B14F-4D97-AF65-F5344CB8AC3E}">
        <p14:creationId xmlns:p14="http://schemas.microsoft.com/office/powerpoint/2010/main" val="693635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CE11FC-AF5D-4B7F-8596-D7AB24321DBE}" type="slidenum">
              <a:rPr kumimoji="0" lang="en-US" altLang="en-US" smtClean="0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Demo example</a:t>
            </a:r>
          </a:p>
        </p:txBody>
      </p:sp>
    </p:spTree>
    <p:extLst>
      <p:ext uri="{BB962C8B-B14F-4D97-AF65-F5344CB8AC3E}">
        <p14:creationId xmlns:p14="http://schemas.microsoft.com/office/powerpoint/2010/main" val="1381418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E6FD8C-C1FD-4191-923F-41481A5E0C3E}" type="slidenum">
              <a:rPr kumimoji="0" lang="en-US" altLang="en-US" smtClean="0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See pr11-04.cpp, auxil.h, budget3.h,  auxil.cpp, and  budget3.cpp</a:t>
            </a:r>
          </a:p>
        </p:txBody>
      </p:sp>
    </p:spTree>
    <p:extLst>
      <p:ext uri="{BB962C8B-B14F-4D97-AF65-F5344CB8AC3E}">
        <p14:creationId xmlns:p14="http://schemas.microsoft.com/office/powerpoint/2010/main" val="2970935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C4D7A6-9F30-4A3B-A940-9D02E9C65483}" type="slidenum">
              <a:rPr kumimoji="0" lang="en-US" altLang="en-US" smtClean="0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131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E8C913-82A3-4363-9C7C-9FB35C5C9B5B}" type="slidenum">
              <a:rPr kumimoji="0" lang="en-US" altLang="en-US" smtClean="0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603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450F2E-D9F3-4DE6-8686-9555D5B64C94}" type="slidenum">
              <a:rPr kumimoji="0" lang="en-US" altLang="en-US" smtClean="0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34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8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4358A6C-2C20-D247-88EC-80445F27E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A5F053-B753-F942-898E-114A360C5EE9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11267" name="Rectangle 1026">
            <a:extLst>
              <a:ext uri="{FF2B5EF4-FFF2-40B4-BE49-F238E27FC236}">
                <a16:creationId xmlns:a16="http://schemas.microsoft.com/office/drawing/2014/main" id="{111CE25C-B2E0-5948-A5F4-C841BF7F9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1027">
            <a:extLst>
              <a:ext uri="{FF2B5EF4-FFF2-40B4-BE49-F238E27FC236}">
                <a16:creationId xmlns:a16="http://schemas.microsoft.com/office/drawing/2014/main" id="{A61B1E33-5631-1D4C-9ED6-05F7A423A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87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CD2568C-D3E1-3E4C-9EAF-F546747A7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B57D59-300B-E34A-8E6A-6DA4A4ACEE99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E0EF7F1-6F90-FD45-9061-5C007FC4BE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992D3FB-79B0-2E43-9382-7B392A37E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See pr11-01.cpp and ThisExample.h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29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711D9B-865A-4788-8A69-680A35F5C81E}" type="slidenum">
              <a:rPr kumimoji="0" lang="en-US" altLang="en-US" smtClean="0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6347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711D9B-865A-4788-8A69-680A35F5C81E}" type="slidenum">
              <a:rPr kumimoji="0" lang="en-US" altLang="en-US" smtClean="0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0252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711D9B-865A-4788-8A69-680A35F5C81E}" type="slidenum">
              <a:rPr kumimoji="0" lang="en-US" altLang="en-US" smtClean="0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13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82A7A3-B7B2-40DB-8F46-E378AEADB610}" type="slidenum">
              <a:rPr kumimoji="0" lang="en-US" altLang="en-US" smtClean="0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Instance member variables – each instance has its own instance member variables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Static </a:t>
            </a:r>
            <a:r>
              <a:rPr lang="en-US" altLang="en-US">
                <a:latin typeface="Times New Roman" panose="02020603050405020304" pitchFamily="18" charset="0"/>
              </a:rPr>
              <a:t>member variables </a:t>
            </a:r>
            <a:r>
              <a:rPr lang="en-US" altLang="en-US" dirty="0">
                <a:latin typeface="Times New Roman" panose="02020603050405020304" pitchFamily="18" charset="0"/>
              </a:rPr>
              <a:t>– all instances share the one static member variable</a:t>
            </a:r>
          </a:p>
        </p:txBody>
      </p:sp>
    </p:spTree>
    <p:extLst>
      <p:ext uri="{BB962C8B-B14F-4D97-AF65-F5344CB8AC3E}">
        <p14:creationId xmlns:p14="http://schemas.microsoft.com/office/powerpoint/2010/main" val="791222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408798-B9C0-49ED-A05E-FF961A075A86}" type="slidenum">
              <a:rPr kumimoji="0" lang="en-US" altLang="en-US" smtClean="0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3D8963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70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25"/>
            <a:ext cx="8229600" cy="5345475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09800"/>
            <a:ext cx="60198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More about Classes </a:t>
            </a:r>
            <a:b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and </a:t>
            </a:r>
            <a:b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Object Oriented Programming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2710A8-AB08-384F-AE04-DCD85281A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Static Member Variables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31839"/>
            <a:ext cx="8001000" cy="562450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en-US" dirty="0"/>
              <a:t>2) Must be defined outside of the class:</a:t>
            </a:r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  <a:p>
            <a:pPr marL="990600" lvl="1" indent="-533400">
              <a:lnSpc>
                <a:spcPct val="90000"/>
              </a:lnSpc>
              <a:spcBef>
                <a:spcPct val="1000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{ 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public: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= 0) {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   value =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++;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   } 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getVal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();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void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setVal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);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private: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value;       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};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990600" lvl="1" indent="-533400" eaLnBrk="1" hangingPunct="1">
              <a:lnSpc>
                <a:spcPct val="85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//Definition outside of class</a:t>
            </a:r>
            <a:endParaRPr lang="en-US" altLang="en-US" dirty="0"/>
          </a:p>
          <a:p>
            <a:pPr marL="990600" lvl="1" indent="-533400" eaLnBrk="1" hangingPunct="1"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::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= 0;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DB738AE8-8A15-4058-B7F3-E8529940E1E2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3025"/>
            <a:ext cx="8610600" cy="668650"/>
          </a:xfrm>
        </p:spPr>
        <p:txBody>
          <a:bodyPr/>
          <a:lstStyle/>
          <a:p>
            <a:pPr eaLnBrk="1" hangingPunct="1"/>
            <a:r>
              <a:rPr lang="en-US" altLang="en-US" dirty="0"/>
              <a:t>Static Member Variables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001000" cy="5562600"/>
          </a:xfrm>
        </p:spPr>
        <p:txBody>
          <a:bodyPr/>
          <a:lstStyle/>
          <a:p>
            <a:pPr marL="609600" indent="-609600" eaLnBrk="1" hangingPunct="1">
              <a:lnSpc>
                <a:spcPct val="85000"/>
              </a:lnSpc>
              <a:buFontTx/>
              <a:buAutoNum type="arabicParenR" startAt="3"/>
            </a:pPr>
            <a:r>
              <a:rPr lang="en-US" altLang="en-US" dirty="0"/>
              <a:t>Can be accessed or modified by any object of the class: Modifications by one object are visible to all objects of the class:</a:t>
            </a:r>
          </a:p>
          <a:p>
            <a:pPr marL="0" indent="0" eaLnBrk="1" hangingPunct="1">
              <a:lnSpc>
                <a:spcPct val="85000"/>
              </a:lnSpc>
              <a:buNone/>
            </a:pPr>
            <a:endParaRPr lang="en-US" altLang="en-US" dirty="0"/>
          </a:p>
          <a:p>
            <a:pPr marL="990600" lvl="1" indent="-533400" eaLnBrk="1" hangingPunct="1">
              <a:lnSpc>
                <a:spcPct val="85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val1, val2;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01BF3C4A-5DC1-4512-A145-F48406A60DA5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2438400" y="4724400"/>
            <a:ext cx="1447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5638800" y="4724400"/>
            <a:ext cx="1447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4343400" y="42672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038600" y="38862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baseline="0">
                <a:latin typeface="Courier New" panose="02070309020205020404" pitchFamily="49" charset="0"/>
              </a:rPr>
              <a:t>valCount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2819400" y="4343400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baseline="0">
                <a:latin typeface="Courier New" panose="02070309020205020404" pitchFamily="49" charset="0"/>
              </a:rPr>
              <a:t>val1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5867400" y="4343400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baseline="0">
                <a:latin typeface="Courier New" panose="02070309020205020404" pitchFamily="49" charset="0"/>
              </a:rPr>
              <a:t>val2</a:t>
            </a:r>
          </a:p>
        </p:txBody>
      </p:sp>
      <p:sp>
        <p:nvSpPr>
          <p:cNvPr id="20491" name="Freeform 14"/>
          <p:cNvSpPr>
            <a:spLocks/>
          </p:cNvSpPr>
          <p:nvPr/>
        </p:nvSpPr>
        <p:spPr bwMode="auto">
          <a:xfrm>
            <a:off x="3657600" y="4572000"/>
            <a:ext cx="1066800" cy="914400"/>
          </a:xfrm>
          <a:custGeom>
            <a:avLst/>
            <a:gdLst>
              <a:gd name="T0" fmla="*/ 0 w 456"/>
              <a:gd name="T1" fmla="*/ 2147483646 h 432"/>
              <a:gd name="T2" fmla="*/ 2147483646 w 456"/>
              <a:gd name="T3" fmla="*/ 2147483646 h 432"/>
              <a:gd name="T4" fmla="*/ 2147483646 w 456"/>
              <a:gd name="T5" fmla="*/ 0 h 432"/>
              <a:gd name="T6" fmla="*/ 0 60000 65536"/>
              <a:gd name="T7" fmla="*/ 0 60000 65536"/>
              <a:gd name="T8" fmla="*/ 0 60000 65536"/>
              <a:gd name="T9" fmla="*/ 0 w 456"/>
              <a:gd name="T10" fmla="*/ 0 h 432"/>
              <a:gd name="T11" fmla="*/ 456 w 45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432">
                <a:moveTo>
                  <a:pt x="0" y="432"/>
                </a:moveTo>
                <a:cubicBezTo>
                  <a:pt x="156" y="396"/>
                  <a:pt x="312" y="360"/>
                  <a:pt x="384" y="288"/>
                </a:cubicBezTo>
                <a:cubicBezTo>
                  <a:pt x="456" y="216"/>
                  <a:pt x="424" y="48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Freeform 15"/>
          <p:cNvSpPr>
            <a:spLocks/>
          </p:cNvSpPr>
          <p:nvPr/>
        </p:nvSpPr>
        <p:spPr bwMode="auto">
          <a:xfrm>
            <a:off x="4876800" y="4572000"/>
            <a:ext cx="1600200" cy="914400"/>
          </a:xfrm>
          <a:custGeom>
            <a:avLst/>
            <a:gdLst>
              <a:gd name="T0" fmla="*/ 2147483646 w 456"/>
              <a:gd name="T1" fmla="*/ 2147483646 h 456"/>
              <a:gd name="T2" fmla="*/ 2147483646 w 456"/>
              <a:gd name="T3" fmla="*/ 2147483646 h 456"/>
              <a:gd name="T4" fmla="*/ 2147483646 w 456"/>
              <a:gd name="T5" fmla="*/ 0 h 456"/>
              <a:gd name="T6" fmla="*/ 0 60000 65536"/>
              <a:gd name="T7" fmla="*/ 0 60000 65536"/>
              <a:gd name="T8" fmla="*/ 0 60000 65536"/>
              <a:gd name="T9" fmla="*/ 0 w 456"/>
              <a:gd name="T10" fmla="*/ 0 h 456"/>
              <a:gd name="T11" fmla="*/ 456 w 456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6" h="456">
                <a:moveTo>
                  <a:pt x="456" y="432"/>
                </a:moveTo>
                <a:cubicBezTo>
                  <a:pt x="300" y="444"/>
                  <a:pt x="144" y="456"/>
                  <a:pt x="72" y="384"/>
                </a:cubicBezTo>
                <a:cubicBezTo>
                  <a:pt x="0" y="312"/>
                  <a:pt x="32" y="64"/>
                  <a:pt x="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4648200" y="41910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0">
                <a:latin typeface="Courier New" panose="02070309020205020404" pitchFamily="49" charset="0"/>
              </a:rPr>
              <a:t>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Static Member Functions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4"/>
            <a:ext cx="8229600" cy="50291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1)Declared with </a:t>
            </a:r>
            <a:r>
              <a:rPr lang="en-US" altLang="en-US" b="1" dirty="0">
                <a:latin typeface="Courier New" panose="02070309020205020404" pitchFamily="49" charset="0"/>
              </a:rPr>
              <a:t>static</a:t>
            </a:r>
            <a:r>
              <a:rPr lang="en-US" altLang="en-US" dirty="0"/>
              <a:t> before return type: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public: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		  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getValCount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return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}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private: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	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value;     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	   static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};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C76A2D94-4D58-465E-A92B-850B33650B1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695" y="0"/>
            <a:ext cx="7772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Static Member Functions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599"/>
            <a:ext cx="8001000" cy="51815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2) Can be called independently of class objects, through the class name: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     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&lt;&lt;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::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getValCount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US" altLang="en-US" sz="28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3) Because of item 2 above, 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dirty="0">
                <a:cs typeface="Courier New" panose="02070309020205020404" pitchFamily="49" charset="0"/>
              </a:rPr>
              <a:t>  pointer cannot be used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4) Can be called before any objects of the class have been created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5) Used primarily to manipulate static member variables of the class</a:t>
            </a:r>
            <a:endParaRPr lang="en-US" altLang="en-US" b="1" dirty="0">
              <a:solidFill>
                <a:srgbClr val="3D8963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ACCADD04-6575-4BDC-A57C-A5D62BB0A3F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786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11.3  Friends of Classes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1"/>
            <a:ext cx="8229600" cy="4800599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  <a:buClr>
                <a:schemeClr val="tx1"/>
              </a:buClr>
            </a:pPr>
            <a:r>
              <a:rPr lang="en-US" altLang="en-US" dirty="0">
                <a:solidFill>
                  <a:schemeClr val="accent2"/>
                </a:solidFill>
              </a:rPr>
              <a:t>Friend function</a:t>
            </a:r>
            <a:r>
              <a:rPr lang="en-US" altLang="en-US" dirty="0"/>
              <a:t>: a function that is not a member of a class, but has access to private members of the class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dirty="0"/>
              <a:t>A friend function can be a stand-alone function or a member function of another class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dirty="0"/>
              <a:t>It is declared a friend of a class with the </a:t>
            </a:r>
            <a:r>
              <a:rPr lang="en-US" altLang="en-US" b="1" dirty="0">
                <a:latin typeface="Courier New" panose="02070309020205020404" pitchFamily="49" charset="0"/>
              </a:rPr>
              <a:t>friend</a:t>
            </a:r>
            <a:r>
              <a:rPr lang="en-US" altLang="en-US" dirty="0"/>
              <a:t> keyword in the function prototype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3229407E-6355-4195-AD06-CC736ECD5275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 Friend Function Declarations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dirty="0"/>
              <a:t>Friend function may be a stand-alone function: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 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private: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x;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friend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void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fSet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&amp;c,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a);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};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2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void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fSet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&amp;c,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a) {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c.x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= a;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} </a:t>
            </a:r>
            <a:r>
              <a:rPr lang="en-US" altLang="en-US" sz="2200" dirty="0">
                <a:latin typeface="Courier New" panose="02070309020205020404" pitchFamily="49" charset="0"/>
              </a:rPr>
              <a:t>   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B1215FE3-5ED3-469E-843C-6CA62E83794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 Friend Function Declarations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990603"/>
            <a:ext cx="9067800" cy="525779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2) Friend function may be a member of another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    class: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private: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friend void </a:t>
            </a:r>
            <a:r>
              <a:rPr lang="en-US" altLang="en-US" sz="2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OtherClass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::</a:t>
            </a:r>
            <a:r>
              <a:rPr lang="en-US" altLang="en-US" sz="2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fSet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&amp;c, </a:t>
            </a:r>
            <a:r>
              <a:rPr lang="en-US" altLang="en-US" sz="2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a);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2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2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OtherClass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public: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void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fSet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&amp;c,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a)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c.x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= a;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};</a:t>
            </a:r>
            <a:endParaRPr lang="en-US" alt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590A6D6D-7908-4BBC-9836-39F5C71054A8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6413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 Friend Class Declaration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50951"/>
            <a:ext cx="9144000" cy="44958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 startAt="3"/>
            </a:pPr>
            <a:r>
              <a:rPr lang="en-US" altLang="en-US" dirty="0"/>
              <a:t>An entire class can be declared a friend of a class: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private: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x;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friend class </a:t>
            </a:r>
            <a:r>
              <a:rPr lang="en-US" altLang="en-US" sz="2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frClass</a:t>
            </a:r>
            <a:r>
              <a:rPr lang="en-US" alt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};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2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frClass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public: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void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fSet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&amp;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c,int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a) {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c.x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= a;}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fGet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c) {return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c.x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;}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};</a:t>
            </a:r>
            <a:r>
              <a:rPr lang="en-US" altLang="en-US" sz="2200" dirty="0">
                <a:latin typeface="Courier New" panose="02070309020205020404" pitchFamily="49" charset="0"/>
              </a:rPr>
              <a:t>   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17DDB9F3-F74E-4759-B61B-8C81C09A4BFC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 Friend Class Declaration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b="1">
                <a:latin typeface="Courier New" panose="02070309020205020404" pitchFamily="49" charset="0"/>
              </a:rPr>
              <a:t>frClass</a:t>
            </a:r>
            <a:r>
              <a:rPr lang="en-US" altLang="en-US"/>
              <a:t> is a friend of </a:t>
            </a:r>
            <a:r>
              <a:rPr lang="en-US" altLang="en-US" b="1">
                <a:latin typeface="Courier New" panose="02070309020205020404" pitchFamily="49" charset="0"/>
              </a:rPr>
              <a:t>aClass</a:t>
            </a:r>
            <a:r>
              <a:rPr lang="en-US" altLang="en-US"/>
              <a:t>, then all member functions of </a:t>
            </a:r>
            <a:r>
              <a:rPr lang="en-US" altLang="en-US" b="1">
                <a:latin typeface="Courier New" panose="02070309020205020404" pitchFamily="49" charset="0"/>
              </a:rPr>
              <a:t>frClass</a:t>
            </a:r>
            <a:r>
              <a:rPr lang="en-US" altLang="en-US"/>
              <a:t> have unrestricted access to all members of </a:t>
            </a:r>
            <a:r>
              <a:rPr lang="en-US" altLang="en-US" b="1">
                <a:latin typeface="Courier New" panose="02070309020205020404" pitchFamily="49" charset="0"/>
              </a:rPr>
              <a:t>aClass</a:t>
            </a:r>
            <a:r>
              <a:rPr lang="en-US" altLang="en-US"/>
              <a:t>, including the private members.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general, restrict the property of Friendship to only those functions that must have access to the private members of a class.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2DEF0F4F-9355-4C63-BE92-83AAA7839E6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5315"/>
            <a:ext cx="8229600" cy="544286"/>
          </a:xfrm>
        </p:spPr>
        <p:txBody>
          <a:bodyPr>
            <a:noAutofit/>
          </a:bodyPr>
          <a:lstStyle/>
          <a:p>
            <a:pPr lvl="0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C++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2577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Constant member functions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Static member variables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Static member functions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 functions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5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929E33-CD62-ED47-87A3-45C1324B9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68377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11.1  The </a:t>
            </a:r>
            <a:r>
              <a:rPr lang="en-US" altLang="en-US" b="1" dirty="0">
                <a:latin typeface="Courier New" panose="02070309020205020404" pitchFamily="49" charset="0"/>
              </a:rPr>
              <a:t>this</a:t>
            </a:r>
            <a:r>
              <a:rPr lang="en-US" altLang="en-US" dirty="0"/>
              <a:t> Pointer and Constant Member Functions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CF9119-B43D-034D-9546-BFD5EE6E22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153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this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/>
              <a:t>pointer: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en-US"/>
              <a:t>   - Implicit parameter passed to every member function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en-US"/>
              <a:t>   - it points to the object calling the function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/>
              <a:t>member function: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/>
              <a:t> - does not modify its calling object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C4C40AC-CA90-E94B-8BE4-2271D784BD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69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9927D2D-ACEA-8C4F-8387-8F3EC8CFF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Using the </a:t>
            </a:r>
            <a:r>
              <a:rPr lang="en-US" altLang="en-US" b="1">
                <a:latin typeface="Courier New" panose="02070309020205020404" pitchFamily="49" charset="0"/>
              </a:rPr>
              <a:t>this</a:t>
            </a:r>
            <a:r>
              <a:rPr lang="en-US" altLang="en-US"/>
              <a:t> Pointer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75CC75E-17DD-DC4B-BA4D-228EA21A6D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dirty="0"/>
              <a:t>Can be used to access members that may be hidden by parameters with the same name: </a:t>
            </a:r>
          </a:p>
          <a:p>
            <a:pPr lvl="1" eaLnBrk="1" hangingPunct="1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SomeClass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private: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public: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void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setNum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this-&gt;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};</a:t>
            </a:r>
            <a:endParaRPr lang="en-US" altLang="en-US" b="1" u="sng" dirty="0">
              <a:latin typeface="Courier New" panose="02070309020205020404" pitchFamily="49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32F3E89-6430-FF4A-9969-7E28F5B3C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6742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72886"/>
            <a:ext cx="7772400" cy="91770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Review from Chapter 7 – Passing Objects to 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603509"/>
            <a:ext cx="8610600" cy="4114800"/>
          </a:xfrm>
        </p:spPr>
        <p:txBody>
          <a:bodyPr>
            <a:normAutofit/>
          </a:bodyPr>
          <a:lstStyle/>
          <a:p>
            <a:r>
              <a:rPr lang="en-US" sz="2200" dirty="0"/>
              <a:t>Passing an object by value makes a copy of the object.  This means the copy constructor is called and all the values of the data members are copied into the new object. 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showValues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InventoryItem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item) { …</a:t>
            </a:r>
            <a:endParaRPr lang="en-US" sz="2200" dirty="0"/>
          </a:p>
          <a:p>
            <a:r>
              <a:rPr lang="en-US" sz="2200" dirty="0"/>
              <a:t>This can slow down a program’s execution time, especially if it is large or has many members.</a:t>
            </a:r>
          </a:p>
          <a:p>
            <a:r>
              <a:rPr lang="en-US" sz="2200" dirty="0"/>
              <a:t>Any mutator functions called in the function will change only the copied object, not the original object.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91E9C052-E40C-41E6-90BF-90D324FB529B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57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72886"/>
            <a:ext cx="7772400" cy="91770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Review from Chapter 7 – Constant Reference Parameters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27157"/>
            <a:ext cx="9144000" cy="5029193"/>
          </a:xfrm>
        </p:spPr>
        <p:txBody>
          <a:bodyPr>
            <a:normAutofit/>
          </a:bodyPr>
          <a:lstStyle/>
          <a:p>
            <a:r>
              <a:rPr lang="en-US" sz="2200" dirty="0"/>
              <a:t>Passing an object by reference is faster because it doesn’t have to make a copy of all the object’s members. </a:t>
            </a:r>
          </a:p>
          <a:p>
            <a:r>
              <a:rPr lang="en-US" sz="2200" dirty="0"/>
              <a:t>Passing an object by reference is preferable.</a:t>
            </a:r>
          </a:p>
          <a:p>
            <a:r>
              <a:rPr lang="en-US" sz="2200" dirty="0"/>
              <a:t>To help guard against changing the private data members of the object, the reference parameter should be passed as a constant reference: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void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showValues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InventoryItem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&amp;item) { …</a:t>
            </a:r>
          </a:p>
          <a:p>
            <a:r>
              <a:rPr lang="en-US" sz="2200" dirty="0"/>
              <a:t>This means that a reference to the object is passed in to the function but it cannot call any of the mutator functions.</a:t>
            </a:r>
          </a:p>
          <a:p>
            <a:r>
              <a:rPr lang="en-US" sz="2200" dirty="0"/>
              <a:t>It also cannot call any accessor functions unless the word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/>
              <a:t>  is also place after the function name: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double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getPrice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{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11-</a:t>
            </a:r>
            <a:fld id="{91E9C052-E40C-41E6-90BF-90D324FB529B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82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72887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Constant Member 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1430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Declared with keyword </a:t>
            </a:r>
            <a:r>
              <a:rPr lang="en-US" b="1" dirty="0" err="1"/>
              <a:t>const</a:t>
            </a:r>
            <a:endParaRPr lang="en-US" b="1" dirty="0"/>
          </a:p>
          <a:p>
            <a:pPr marL="0" indent="0" eaLnBrk="1" hangingPunct="1">
              <a:lnSpc>
                <a:spcPct val="85000"/>
              </a:lnSpc>
              <a:buFontTx/>
              <a:buNone/>
              <a:defRPr/>
            </a:pPr>
            <a:endParaRPr lang="en-US" b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When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dirty="0"/>
              <a:t>appears in the parameter list,</a:t>
            </a:r>
          </a:p>
          <a:p>
            <a:pPr lvl="1" eaLnBrk="1" hangingPunct="1">
              <a:lnSpc>
                <a:spcPct val="85000"/>
              </a:lnSpc>
              <a:buFontTx/>
              <a:buNone/>
              <a:defRPr/>
            </a:pPr>
            <a:r>
              <a:rPr lang="en-US" b="1" dirty="0">
                <a:solidFill>
                  <a:srgbClr val="3D8963"/>
                </a:solidFill>
              </a:rPr>
              <a:t>    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setNum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  <a:defRPr/>
            </a:pPr>
            <a:r>
              <a:rPr lang="en-US" dirty="0"/>
              <a:t>   the function is prevented from modifying the parameter. </a:t>
            </a:r>
          </a:p>
          <a:p>
            <a:pPr eaLnBrk="1" hangingPunct="1">
              <a:lnSpc>
                <a:spcPct val="85000"/>
              </a:lnSpc>
              <a:buFontTx/>
              <a:buNone/>
              <a:defRPr/>
            </a:pPr>
            <a:r>
              <a:rPr lang="en-US" dirty="0"/>
              <a:t>   The parameter is read-only.</a:t>
            </a:r>
          </a:p>
          <a:p>
            <a:pPr eaLnBrk="1" hangingPunct="1">
              <a:lnSpc>
                <a:spcPct val="85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ts val="2400"/>
              </a:lnSpc>
              <a:defRPr/>
            </a:pPr>
            <a:r>
              <a:rPr lang="en-US" dirty="0"/>
              <a:t>When </a:t>
            </a:r>
            <a:r>
              <a:rPr lang="en-US" b="1" dirty="0" err="1"/>
              <a:t>const</a:t>
            </a:r>
            <a:r>
              <a:rPr lang="en-US" dirty="0"/>
              <a:t> follows the parameter list,</a:t>
            </a:r>
          </a:p>
          <a:p>
            <a:pPr eaLnBrk="1" hangingPunct="1">
              <a:lnSpc>
                <a:spcPts val="2400"/>
              </a:lnSpc>
              <a:buFontTx/>
              <a:buNone/>
              <a:defRPr/>
            </a:pPr>
            <a:r>
              <a:rPr lang="en-US" dirty="0"/>
              <a:t>		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b="1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ts val="2400"/>
              </a:lnSpc>
              <a:buFontTx/>
              <a:buNone/>
              <a:defRPr/>
            </a:pPr>
            <a:r>
              <a:rPr lang="en-US" dirty="0"/>
              <a:t>   the function is prevented from modifying the object.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91E9C052-E40C-41E6-90BF-90D324FB529B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0635" y="46038"/>
            <a:ext cx="8229600" cy="639762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11.2  Static Members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17444" y="977744"/>
            <a:ext cx="8229600" cy="5345475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chemeClr val="tx1"/>
              </a:buClr>
            </a:pPr>
            <a:r>
              <a:rPr lang="en-US" altLang="en-US" dirty="0">
                <a:solidFill>
                  <a:schemeClr val="accent2"/>
                </a:solidFill>
              </a:rPr>
              <a:t>Static member variable</a:t>
            </a:r>
            <a:r>
              <a:rPr lang="en-US" altLang="en-US" dirty="0"/>
              <a:t>: </a:t>
            </a:r>
          </a:p>
          <a:p>
            <a:pPr lvl="1" eaLnBrk="1" hangingPunct="1">
              <a:spcAft>
                <a:spcPts val="600"/>
              </a:spcAft>
              <a:buClr>
                <a:schemeClr val="tx1"/>
              </a:buClr>
            </a:pPr>
            <a:r>
              <a:rPr lang="en-US" altLang="en-US" dirty="0"/>
              <a:t>One instance of variable for the entire class</a:t>
            </a:r>
          </a:p>
          <a:p>
            <a:pPr lvl="1" eaLnBrk="1" hangingPunct="1">
              <a:spcAft>
                <a:spcPts val="600"/>
              </a:spcAft>
              <a:buClr>
                <a:schemeClr val="tx1"/>
              </a:buClr>
            </a:pPr>
            <a:r>
              <a:rPr lang="en-US" altLang="en-US" dirty="0"/>
              <a:t>Shared by all objects of the class</a:t>
            </a:r>
          </a:p>
          <a:p>
            <a:pPr eaLnBrk="1" hangingPunct="1">
              <a:spcAft>
                <a:spcPts val="600"/>
              </a:spcAft>
              <a:buClr>
                <a:schemeClr val="tx1"/>
              </a:buClr>
            </a:pPr>
            <a:r>
              <a:rPr lang="en-US" altLang="en-US" dirty="0">
                <a:solidFill>
                  <a:schemeClr val="accent2"/>
                </a:solidFill>
              </a:rPr>
              <a:t>Static member function</a:t>
            </a:r>
            <a:r>
              <a:rPr lang="en-US" altLang="en-US" dirty="0"/>
              <a:t>: 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dirty="0"/>
              <a:t>Can be used to access static member variables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dirty="0"/>
              <a:t>Can be called before any class objects are created</a:t>
            </a:r>
            <a:endParaRPr lang="en-US" altLang="en-US" u="sng" dirty="0">
              <a:latin typeface="Courier New" panose="02070309020205020404" pitchFamily="49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9B11277B-7A7C-4B40-BF89-A3B8A28DBB0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225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Static Member Variables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4800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5000"/>
              </a:lnSpc>
              <a:buFontTx/>
              <a:buAutoNum type="arabicParenR"/>
            </a:pPr>
            <a:r>
              <a:rPr lang="en-US" altLang="en-US" dirty="0"/>
              <a:t>Must be declared in class with keyword </a:t>
            </a:r>
            <a:r>
              <a:rPr lang="en-US" altLang="en-US" b="1" dirty="0">
                <a:latin typeface="Courier New" panose="02070309020205020404" pitchFamily="49" charset="0"/>
              </a:rPr>
              <a:t>static</a:t>
            </a:r>
            <a:r>
              <a:rPr lang="en-US" altLang="en-US" dirty="0"/>
              <a:t>:</a:t>
            </a:r>
          </a:p>
          <a:p>
            <a:pPr marL="0" indent="0" eaLnBrk="1" hangingPunct="1">
              <a:lnSpc>
                <a:spcPct val="85000"/>
              </a:lnSpc>
              <a:buNone/>
            </a:pPr>
            <a:endParaRPr lang="en-US" altLang="en-US" dirty="0"/>
          </a:p>
          <a:p>
            <a:pPr marL="990600" lvl="1" indent="-533400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1200" dirty="0"/>
              <a:t>	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{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public: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= 0) {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   value =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++;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   }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getVal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();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void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setVal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);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private: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value;       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	    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valCount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};</a:t>
            </a:r>
          </a:p>
          <a:p>
            <a:pPr marL="990600" lvl="1" indent="-533400" eaLnBrk="1" hangingPunct="1">
              <a:lnSpc>
                <a:spcPct val="85000"/>
              </a:lnSpc>
              <a:buFontTx/>
              <a:buNone/>
            </a:pPr>
            <a:r>
              <a:rPr lang="en-US" altLang="en-US" sz="12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endParaRPr lang="en-US" altLang="en-US" sz="1200" b="1" dirty="0">
              <a:solidFill>
                <a:srgbClr val="3D8963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3CAFB5DF-90B9-4954-89B5-80A0B54B152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15377</TotalTime>
  <Words>932</Words>
  <Application>Microsoft Macintosh PowerPoint</Application>
  <PresentationFormat>On-screen Show (4:3)</PresentationFormat>
  <Paragraphs>225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Tahoma</vt:lpstr>
      <vt:lpstr>Times New Roman</vt:lpstr>
      <vt:lpstr>Office Theme</vt:lpstr>
      <vt:lpstr>More about Classes  and  Object Oriented Programming</vt:lpstr>
      <vt:lpstr>More C++</vt:lpstr>
      <vt:lpstr>11.1  The this Pointer and Constant Member Functions</vt:lpstr>
      <vt:lpstr>Using the this Pointer</vt:lpstr>
      <vt:lpstr>Review from Chapter 7 – Passing Objects to Functions</vt:lpstr>
      <vt:lpstr>Review from Chapter 7 – Constant Reference Parameters</vt:lpstr>
      <vt:lpstr>Constant Member Functions</vt:lpstr>
      <vt:lpstr>11.2  Static Members</vt:lpstr>
      <vt:lpstr>Static Member Variables</vt:lpstr>
      <vt:lpstr>Static Member Variables</vt:lpstr>
      <vt:lpstr>Static Member Variables</vt:lpstr>
      <vt:lpstr>Static Member Functions</vt:lpstr>
      <vt:lpstr>Static Member Functions</vt:lpstr>
      <vt:lpstr>11.3  Friends of Classes</vt:lpstr>
      <vt:lpstr> Friend Function Declarations</vt:lpstr>
      <vt:lpstr> Friend Function Declarations</vt:lpstr>
      <vt:lpstr> Friend Class Declaration</vt:lpstr>
      <vt:lpstr> Friend Class Declaration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63</cp:revision>
  <cp:lastPrinted>2019-03-25T16:24:33Z</cp:lastPrinted>
  <dcterms:created xsi:type="dcterms:W3CDTF">2013-06-20T05:02:42Z</dcterms:created>
  <dcterms:modified xsi:type="dcterms:W3CDTF">2019-04-03T16:27:36Z</dcterms:modified>
</cp:coreProperties>
</file>